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1" r:id="rId7"/>
    <p:sldId id="263" r:id="rId8"/>
    <p:sldId id="264" r:id="rId9"/>
    <p:sldId id="265" r:id="rId10"/>
    <p:sldId id="258" r:id="rId11"/>
    <p:sldId id="259" r:id="rId12"/>
    <p:sldId id="26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2059"/>
    <a:srgbClr val="8E9913"/>
    <a:srgbClr val="F3E80C"/>
    <a:srgbClr val="FF00FF"/>
    <a:srgbClr val="800080"/>
    <a:srgbClr val="B51B2A"/>
    <a:srgbClr val="D21D29"/>
    <a:srgbClr val="384A58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8" autoAdjust="0"/>
    <p:restoredTop sz="94643"/>
  </p:normalViewPr>
  <p:slideViewPr>
    <p:cSldViewPr snapToGrid="0" snapToObjects="1">
      <p:cViewPr>
        <p:scale>
          <a:sx n="84" d="100"/>
          <a:sy n="84" d="100"/>
        </p:scale>
        <p:origin x="1544" y="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84B46-1C7D-8147-BB9D-5077F5BE2567}" type="datetimeFigureOut">
              <a:rPr lang="en-US" smtClean="0"/>
              <a:t>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FF06C-A0DA-9B4A-BAF8-EBE1D97F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923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9A3A4-DB6C-0C4A-97E1-6D842EF2E2F3}" type="datetimeFigureOut">
              <a:rPr lang="en-US" smtClean="0"/>
              <a:t>1/19/20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4608C-A64C-E642-B06A-D4CE0B991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1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136099"/>
            <a:ext cx="3710709" cy="5219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HTML Foundations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0636"/>
            <a:ext cx="2057400" cy="5075529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0636"/>
            <a:ext cx="6019800" cy="50755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772400" cy="52199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35181"/>
            <a:ext cx="5486400" cy="3792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640619" y="6356352"/>
            <a:ext cx="503380" cy="501648"/>
          </a:xfrm>
          <a:prstGeom prst="rect">
            <a:avLst/>
          </a:prstGeom>
          <a:solidFill>
            <a:srgbClr val="B51B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1" y="6356352"/>
            <a:ext cx="8640619" cy="501648"/>
          </a:xfrm>
          <a:prstGeom prst="rect">
            <a:avLst/>
          </a:prstGeom>
          <a:solidFill>
            <a:srgbClr val="D21D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5" y="7"/>
            <a:ext cx="9143995" cy="796629"/>
          </a:xfrm>
          <a:prstGeom prst="rect">
            <a:avLst/>
          </a:prstGeom>
          <a:solidFill>
            <a:srgbClr val="7D205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457200" y="136099"/>
            <a:ext cx="3710709" cy="5219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HTML Foundations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72B43C3-71D4-1D42-85FC-8616F2ACEF1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375942"/>
            <a:ext cx="9170505" cy="48757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6145" y="6437167"/>
            <a:ext cx="7597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12/6/12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2110" y="6437167"/>
            <a:ext cx="3475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Joshua Rapp; UX/UI Designer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0059" y="6425622"/>
            <a:ext cx="404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157064-B0D7-B14F-B9E3-F05F26F2EB31}"/>
              </a:ext>
            </a:extLst>
          </p:cNvPr>
          <p:cNvSpPr txBox="1"/>
          <p:nvPr userDrawn="1"/>
        </p:nvSpPr>
        <p:spPr>
          <a:xfrm>
            <a:off x="5937074" y="212431"/>
            <a:ext cx="295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UI Development Course</a:t>
            </a: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mashingmagazine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7496" y="2972851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Topics of Discussion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7496" y="1182034"/>
            <a:ext cx="8260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purpose of this course is help the participant gain a better understanding of the technology and how to better implement the tools provided by HTML.</a:t>
            </a:r>
          </a:p>
          <a:p>
            <a:endParaRPr lang="en-US" dirty="0"/>
          </a:p>
          <a:p>
            <a:r>
              <a:rPr lang="en-US" dirty="0"/>
              <a:t>Hyper Text Markup Language (HTML) is a front-end language that makes up the majority of most websites to date online. It is the cornerstone of all web properties.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6459" y="3518716"/>
            <a:ext cx="75817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Basic HTML structure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What is CSS and How does it Apply to HTML?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ID’s versus Classes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Body by &lt;div&gt; tags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Tables for 1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Editable Content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HTML elements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Resources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29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872851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Resources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418716"/>
            <a:ext cx="845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hlinkClick r:id="rId2"/>
              </a:rPr>
              <a:t>http://smashingmagazine.com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9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912617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Basic HTML Structure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433529"/>
            <a:ext cx="316393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&lt;!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doctype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html&gt;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&lt;html&gt;</a:t>
            </a:r>
          </a:p>
          <a:p>
            <a:r>
              <a:rPr lang="en-US" sz="1400" dirty="0">
                <a:solidFill>
                  <a:srgbClr val="A6A6A6"/>
                </a:solidFill>
              </a:rPr>
              <a:t>&lt;head&gt;</a:t>
            </a: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rgbClr val="800080"/>
                </a:solidFill>
              </a:rPr>
              <a:t>&lt;meta charset="UTF-8"&gt;</a:t>
            </a: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&lt;title&gt;Page Title&lt;/title&gt;</a:t>
            </a: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rgbClr val="FF00FF"/>
                </a:solidFill>
              </a:rPr>
              <a:t>&lt;style type=“text/</a:t>
            </a:r>
            <a:r>
              <a:rPr lang="en-US" sz="1400" dirty="0" err="1">
                <a:solidFill>
                  <a:srgbClr val="FF00FF"/>
                </a:solidFill>
              </a:rPr>
              <a:t>css</a:t>
            </a:r>
            <a:r>
              <a:rPr lang="en-US" sz="1400" dirty="0">
                <a:solidFill>
                  <a:srgbClr val="FF00FF"/>
                </a:solidFill>
              </a:rPr>
              <a:t>”&gt;</a:t>
            </a:r>
          </a:p>
          <a:p>
            <a:r>
              <a:rPr lang="en-US" sz="1400" dirty="0">
                <a:solidFill>
                  <a:srgbClr val="FF00FF"/>
                </a:solidFill>
              </a:rPr>
              <a:t>	&lt;/style&gt;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&lt;/head&gt;</a:t>
            </a:r>
          </a:p>
          <a:p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&lt;body&gt;</a:t>
            </a: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&lt;div id=“wrap”&gt;</a:t>
            </a:r>
          </a:p>
          <a:p>
            <a:r>
              <a:rPr lang="en-US" sz="1400" dirty="0"/>
              <a:t>		</a:t>
            </a:r>
            <a:r>
              <a:rPr lang="en-US" sz="1400" dirty="0">
                <a:solidFill>
                  <a:srgbClr val="8E9913"/>
                </a:solidFill>
              </a:rPr>
              <a:t>&lt;</a:t>
            </a:r>
            <a:r>
              <a:rPr lang="en-US" sz="1400" dirty="0" err="1">
                <a:solidFill>
                  <a:srgbClr val="8E9913"/>
                </a:solidFill>
              </a:rPr>
              <a:t>noscript</a:t>
            </a:r>
            <a:r>
              <a:rPr lang="en-US" sz="1400" dirty="0">
                <a:solidFill>
                  <a:srgbClr val="8E9913"/>
                </a:solidFill>
              </a:rPr>
              <a:t>&gt;&lt;/</a:t>
            </a:r>
            <a:r>
              <a:rPr lang="en-US" sz="1400" dirty="0" err="1">
                <a:solidFill>
                  <a:srgbClr val="8E9913"/>
                </a:solidFill>
              </a:rPr>
              <a:t>noscript</a:t>
            </a:r>
            <a:r>
              <a:rPr lang="en-US" sz="1400" dirty="0">
                <a:solidFill>
                  <a:srgbClr val="8E9913"/>
                </a:solidFill>
              </a:rPr>
              <a:t>&gt;</a:t>
            </a:r>
          </a:p>
          <a:p>
            <a:endParaRPr lang="en-US" sz="1400" dirty="0"/>
          </a:p>
          <a:p>
            <a:r>
              <a:rPr lang="en-US" sz="1400" dirty="0"/>
              <a:t>		&lt;!-- Editable Content </a:t>
            </a:r>
            <a:r>
              <a:rPr lang="en-US" sz="1400" dirty="0">
                <a:sym typeface="Wingdings"/>
              </a:rPr>
              <a:t>--&gt;</a:t>
            </a:r>
            <a:endParaRPr lang="en-US" sz="1400" dirty="0"/>
          </a:p>
          <a:p>
            <a:r>
              <a:rPr lang="en-US" sz="1400" dirty="0"/>
              <a:t>		</a:t>
            </a:r>
            <a:r>
              <a:rPr lang="en-US" sz="1400" dirty="0">
                <a:solidFill>
                  <a:srgbClr val="376092"/>
                </a:solidFill>
              </a:rPr>
              <a:t>&lt;div class=“content”&gt;</a:t>
            </a:r>
          </a:p>
          <a:p>
            <a:r>
              <a:rPr lang="en-US" sz="1400" dirty="0">
                <a:solidFill>
                  <a:srgbClr val="376092"/>
                </a:solidFill>
              </a:rPr>
              <a:t>		&lt;/div&gt;</a:t>
            </a:r>
          </a:p>
          <a:p>
            <a:r>
              <a:rPr lang="en-US" sz="1400" dirty="0">
                <a:solidFill>
                  <a:srgbClr val="376092"/>
                </a:solidFill>
              </a:rPr>
              <a:t>	&lt;/div&gt;</a:t>
            </a:r>
          </a:p>
          <a:p>
            <a:endParaRPr lang="en-US" sz="1400" dirty="0"/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&lt;script&gt;</a:t>
            </a:r>
          </a:p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	&lt;/script&gt;</a:t>
            </a:r>
          </a:p>
          <a:p>
            <a:r>
              <a:rPr lang="en-US" sz="1400" dirty="0">
                <a:solidFill>
                  <a:srgbClr val="A6A6A6"/>
                </a:solidFill>
              </a:rPr>
              <a:t>&lt;/body&gt;</a:t>
            </a:r>
          </a:p>
          <a:p>
            <a:r>
              <a:rPr lang="en-US" sz="1400" dirty="0">
                <a:solidFill>
                  <a:srgbClr val="A6A6A6"/>
                </a:solidFill>
              </a:rPr>
              <a:t>&lt;/html&gt;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1137" y="1307779"/>
            <a:ext cx="5205385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A6A6A6"/>
                </a:solidFill>
              </a:rPr>
              <a:t>The !</a:t>
            </a:r>
            <a:r>
              <a:rPr lang="en-US" sz="1400" dirty="0" err="1">
                <a:solidFill>
                  <a:srgbClr val="A6A6A6"/>
                </a:solidFill>
              </a:rPr>
              <a:t>doctype</a:t>
            </a:r>
            <a:r>
              <a:rPr lang="en-US" sz="1400" dirty="0">
                <a:solidFill>
                  <a:srgbClr val="A6A6A6"/>
                </a:solidFill>
              </a:rPr>
              <a:t> defines the document type.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A6A6A6"/>
                </a:solidFill>
              </a:rPr>
              <a:t>&lt;html&gt; defines the root of the HTML document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A6A6A6"/>
                </a:solidFill>
              </a:rPr>
              <a:t>&lt;head&gt; defines information about the document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&lt;meta&gt; defines metadata about the HTML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&lt;title&gt; defines a title for the HTML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FF00FF"/>
                </a:solidFill>
              </a:rPr>
              <a:t>&lt;style type=“text/</a:t>
            </a:r>
            <a:r>
              <a:rPr lang="en-US" sz="1400" dirty="0" err="1">
                <a:solidFill>
                  <a:srgbClr val="FF00FF"/>
                </a:solidFill>
              </a:rPr>
              <a:t>css</a:t>
            </a:r>
            <a:r>
              <a:rPr lang="en-US" sz="1400" dirty="0">
                <a:solidFill>
                  <a:srgbClr val="FF00FF"/>
                </a:solidFill>
              </a:rPr>
              <a:t>”&gt; defines styles applied to the HTML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21137" y="3346429"/>
            <a:ext cx="52069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A6A6A6"/>
                </a:solidFill>
              </a:rPr>
              <a:t>&lt;body&gt; defines the documents body</a:t>
            </a:r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&lt;div&gt; section containing code and content</a:t>
            </a: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&lt;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noscript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&gt;</a:t>
            </a:r>
          </a:p>
          <a:p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&lt;!-- used for commenting and outlining sections with instructions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--&gt;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&lt;div&gt; classes are used inside of id’s and can be stacked with multiple classes.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10088" y="5234179"/>
            <a:ext cx="5206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&lt;script&gt; defines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</a:rPr>
              <a:t>javascript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</a:rPr>
              <a:t>jquery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(JS) interactions in the HTML.</a:t>
            </a:r>
          </a:p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A &lt;script&gt; with a source URL is loading external files such as libraries.</a:t>
            </a:r>
          </a:p>
        </p:txBody>
      </p:sp>
    </p:spTree>
    <p:extLst>
      <p:ext uri="{BB962C8B-B14F-4D97-AF65-F5344CB8AC3E}">
        <p14:creationId xmlns:p14="http://schemas.microsoft.com/office/powerpoint/2010/main" val="99617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872851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Styling the 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418716"/>
            <a:ext cx="8457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the use of Cascading Style Sheets (CSS) we can apply a new level of customization to the HTML. The majority of CSS will be contained within the </a:t>
            </a:r>
            <a:r>
              <a:rPr lang="en-US" dirty="0">
                <a:solidFill>
                  <a:srgbClr val="FF00FF"/>
                </a:solidFill>
              </a:rPr>
              <a:t>&lt;style&gt; </a:t>
            </a:r>
            <a:r>
              <a:rPr lang="en-US" dirty="0"/>
              <a:t>tags in the &lt;head&gt; of our HTML document.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243" y="2602991"/>
            <a:ext cx="35834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&lt;style type=“text/</a:t>
            </a:r>
            <a:r>
              <a:rPr lang="en-US" dirty="0" err="1">
                <a:solidFill>
                  <a:srgbClr val="FF00FF"/>
                </a:solidFill>
              </a:rPr>
              <a:t>css</a:t>
            </a:r>
            <a:r>
              <a:rPr lang="en-US" dirty="0">
                <a:solidFill>
                  <a:srgbClr val="FF00FF"/>
                </a:solidFill>
              </a:rPr>
              <a:t>”&gt;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li {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margin-bottom: 10px; </a:t>
            </a:r>
            <a:r>
              <a:rPr lang="en-US" dirty="0">
                <a:solidFill>
                  <a:srgbClr val="FF00FF"/>
                </a:solidFill>
              </a:rPr>
              <a:t>}	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#wrap { 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	</a:t>
            </a:r>
            <a:r>
              <a:rPr lang="en-US" dirty="0">
                <a:solidFill>
                  <a:srgbClr val="376092"/>
                </a:solidFill>
              </a:rPr>
              <a:t>max-width: 860px;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}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.no-list { </a:t>
            </a:r>
            <a:r>
              <a:rPr lang="en-US" dirty="0">
                <a:solidFill>
                  <a:srgbClr val="376092"/>
                </a:solidFill>
              </a:rPr>
              <a:t>list-style-type: none; </a:t>
            </a:r>
            <a:r>
              <a:rPr lang="en-US" dirty="0">
                <a:solidFill>
                  <a:srgbClr val="FF00FF"/>
                </a:solidFill>
              </a:rPr>
              <a:t>}</a:t>
            </a:r>
          </a:p>
          <a:p>
            <a:r>
              <a:rPr lang="en-US" dirty="0">
                <a:solidFill>
                  <a:srgbClr val="FF00FF"/>
                </a:solidFill>
              </a:rPr>
              <a:t>&lt;/style&gt;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376637"/>
            <a:ext cx="39024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CSS call that identifies an HTML element is called a global element.</a:t>
            </a:r>
          </a:p>
          <a:p>
            <a:endParaRPr lang="en-US" dirty="0"/>
          </a:p>
          <a:p>
            <a:r>
              <a:rPr lang="en-US" dirty="0"/>
              <a:t>A CSS call with a # in front is known as an ID. ID’s are using to outline major layout elements such as containers, videos, logos, alert boxes, etc.</a:t>
            </a:r>
          </a:p>
          <a:p>
            <a:endParaRPr lang="en-US" dirty="0"/>
          </a:p>
          <a:p>
            <a:r>
              <a:rPr lang="en-US" dirty="0"/>
              <a:t>A CSS call with a ‘.’ in front is known as a class. Classes are called within ID’s and can be stacked making them ideal for reusable styles.</a:t>
            </a:r>
          </a:p>
        </p:txBody>
      </p:sp>
    </p:spTree>
    <p:extLst>
      <p:ext uri="{BB962C8B-B14F-4D97-AF65-F5344CB8AC3E}">
        <p14:creationId xmlns:p14="http://schemas.microsoft.com/office/powerpoint/2010/main" val="419493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872851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Content within </a:t>
            </a:r>
            <a:r>
              <a:rPr lang="en-US" sz="2400" b="1" dirty="0" err="1">
                <a:latin typeface="+mj-lt"/>
              </a:rPr>
              <a:t>Divs</a:t>
            </a:r>
            <a:endParaRPr lang="en-US" sz="24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18716"/>
            <a:ext cx="845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body of an HTML document is comprised of &lt;div&gt; tags. These tags can have classes or id’s applied to them to aid in styling.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243" y="2602991"/>
            <a:ext cx="354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76092"/>
                </a:solidFill>
              </a:rPr>
              <a:t>&lt;div class=“</a:t>
            </a:r>
            <a:r>
              <a:rPr lang="en-US" dirty="0" err="1">
                <a:solidFill>
                  <a:srgbClr val="376092"/>
                </a:solidFill>
              </a:rPr>
              <a:t>french</a:t>
            </a:r>
            <a:r>
              <a:rPr lang="en-US" dirty="0">
                <a:solidFill>
                  <a:srgbClr val="376092"/>
                </a:solidFill>
              </a:rPr>
              <a:t>” id=“wrap”&gt;</a:t>
            </a:r>
          </a:p>
          <a:p>
            <a:r>
              <a:rPr lang="en-US" dirty="0">
                <a:solidFill>
                  <a:srgbClr val="376092"/>
                </a:solidFill>
              </a:rPr>
              <a:t>&lt;/div&gt;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376637"/>
            <a:ext cx="3902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&lt;div&gt; tags give us more freedom to move around the HTML document and allow elements to scale accordingly with screen sizes.</a:t>
            </a:r>
          </a:p>
          <a:p>
            <a:endParaRPr lang="en-US" dirty="0"/>
          </a:p>
          <a:p>
            <a:r>
              <a:rPr lang="en-US" dirty="0"/>
              <a:t>When creating general non tabular content, opt to use a div instead of a table. </a:t>
            </a:r>
          </a:p>
        </p:txBody>
      </p:sp>
    </p:spTree>
    <p:extLst>
      <p:ext uri="{BB962C8B-B14F-4D97-AF65-F5344CB8AC3E}">
        <p14:creationId xmlns:p14="http://schemas.microsoft.com/office/powerpoint/2010/main" val="181501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872851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Lists on Lists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418716"/>
            <a:ext cx="845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elements &lt;li&gt; can be placed within an unordered list &lt;</a:t>
            </a:r>
            <a:r>
              <a:rPr lang="en-US" dirty="0" err="1"/>
              <a:t>ul</a:t>
            </a:r>
            <a:r>
              <a:rPr lang="en-US" dirty="0"/>
              <a:t>&gt; for bulleted points, or an ordered list &lt;</a:t>
            </a:r>
            <a:r>
              <a:rPr lang="en-US" dirty="0" err="1"/>
              <a:t>ol</a:t>
            </a:r>
            <a:r>
              <a:rPr lang="en-US" dirty="0"/>
              <a:t>&gt; for numbered points.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243" y="2602991"/>
            <a:ext cx="35456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76092"/>
                </a:solidFill>
              </a:rPr>
              <a:t>&lt;</a:t>
            </a:r>
            <a:r>
              <a:rPr lang="en-US" dirty="0" err="1">
                <a:solidFill>
                  <a:srgbClr val="376092"/>
                </a:solidFill>
              </a:rPr>
              <a:t>ul</a:t>
            </a:r>
            <a:r>
              <a:rPr lang="en-US" dirty="0">
                <a:solidFill>
                  <a:srgbClr val="376092"/>
                </a:solidFill>
              </a:rPr>
              <a:t> class=“menu”&gt;</a:t>
            </a:r>
          </a:p>
          <a:p>
            <a:r>
              <a:rPr lang="en-US" dirty="0">
                <a:solidFill>
                  <a:srgbClr val="376092"/>
                </a:solidFill>
              </a:rPr>
              <a:t>	&lt;li&gt;Home&lt;/li&gt;</a:t>
            </a:r>
          </a:p>
          <a:p>
            <a:r>
              <a:rPr lang="en-US" dirty="0">
                <a:solidFill>
                  <a:srgbClr val="376092"/>
                </a:solidFill>
              </a:rPr>
              <a:t>	&lt;li&gt;About&lt;/li&gt;</a:t>
            </a:r>
          </a:p>
          <a:p>
            <a:r>
              <a:rPr lang="en-US" dirty="0">
                <a:solidFill>
                  <a:srgbClr val="376092"/>
                </a:solidFill>
              </a:rPr>
              <a:t>&lt;/</a:t>
            </a:r>
            <a:r>
              <a:rPr lang="en-US" dirty="0" err="1">
                <a:solidFill>
                  <a:srgbClr val="376092"/>
                </a:solidFill>
              </a:rPr>
              <a:t>ul</a:t>
            </a:r>
            <a:r>
              <a:rPr lang="en-US" dirty="0">
                <a:solidFill>
                  <a:srgbClr val="376092"/>
                </a:solidFill>
              </a:rPr>
              <a:t>&gt;</a:t>
            </a:r>
          </a:p>
          <a:p>
            <a:endParaRPr lang="en-US" dirty="0">
              <a:solidFill>
                <a:srgbClr val="376092"/>
              </a:solidFill>
            </a:endParaRPr>
          </a:p>
          <a:p>
            <a:r>
              <a:rPr lang="en-US" dirty="0">
                <a:solidFill>
                  <a:srgbClr val="376092"/>
                </a:solidFill>
              </a:rPr>
              <a:t>&lt;</a:t>
            </a:r>
            <a:r>
              <a:rPr lang="en-US" dirty="0" err="1">
                <a:solidFill>
                  <a:srgbClr val="376092"/>
                </a:solidFill>
              </a:rPr>
              <a:t>ol</a:t>
            </a:r>
            <a:r>
              <a:rPr lang="en-US" dirty="0">
                <a:solidFill>
                  <a:srgbClr val="376092"/>
                </a:solidFill>
              </a:rPr>
              <a:t> class=“steps”&gt;</a:t>
            </a:r>
          </a:p>
          <a:p>
            <a:r>
              <a:rPr lang="en-US" dirty="0">
                <a:solidFill>
                  <a:srgbClr val="376092"/>
                </a:solidFill>
              </a:rPr>
              <a:t>	&lt;li&gt;Open door&lt;/li&gt;</a:t>
            </a:r>
          </a:p>
          <a:p>
            <a:r>
              <a:rPr lang="en-US" dirty="0">
                <a:solidFill>
                  <a:srgbClr val="376092"/>
                </a:solidFill>
              </a:rPr>
              <a:t>	&lt;li&gt;Step through door&lt;/li&gt;</a:t>
            </a:r>
          </a:p>
          <a:p>
            <a:r>
              <a:rPr lang="en-US" dirty="0">
                <a:solidFill>
                  <a:srgbClr val="376092"/>
                </a:solidFill>
              </a:rPr>
              <a:t>&lt;/</a:t>
            </a:r>
            <a:r>
              <a:rPr lang="en-US" dirty="0" err="1">
                <a:solidFill>
                  <a:srgbClr val="376092"/>
                </a:solidFill>
              </a:rPr>
              <a:t>ol</a:t>
            </a:r>
            <a:r>
              <a:rPr lang="en-US" dirty="0">
                <a:solidFill>
                  <a:srgbClr val="376092"/>
                </a:solidFill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376637"/>
            <a:ext cx="3902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 of a list item is ideal when outlining certain content such as points or steps in a process. </a:t>
            </a:r>
          </a:p>
          <a:p>
            <a:endParaRPr lang="en-US" dirty="0"/>
          </a:p>
          <a:p>
            <a:r>
              <a:rPr lang="en-US" dirty="0"/>
              <a:t>Much like any other HTML element we can expand on the stylization of li elements and even turn them into panels.</a:t>
            </a:r>
          </a:p>
        </p:txBody>
      </p:sp>
    </p:spTree>
    <p:extLst>
      <p:ext uri="{BB962C8B-B14F-4D97-AF65-F5344CB8AC3E}">
        <p14:creationId xmlns:p14="http://schemas.microsoft.com/office/powerpoint/2010/main" val="417803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872851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418716"/>
            <a:ext cx="845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elements outline tabular data.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243" y="2602991"/>
            <a:ext cx="458928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76092"/>
                </a:solidFill>
              </a:rPr>
              <a:t>&lt;table </a:t>
            </a:r>
            <a:r>
              <a:rPr lang="en-US" dirty="0" err="1">
                <a:solidFill>
                  <a:srgbClr val="376092"/>
                </a:solidFill>
              </a:rPr>
              <a:t>cellpadding</a:t>
            </a:r>
            <a:r>
              <a:rPr lang="en-US" dirty="0">
                <a:solidFill>
                  <a:srgbClr val="376092"/>
                </a:solidFill>
              </a:rPr>
              <a:t>=“0” </a:t>
            </a:r>
            <a:r>
              <a:rPr lang="en-US" dirty="0" err="1">
                <a:solidFill>
                  <a:srgbClr val="376092"/>
                </a:solidFill>
              </a:rPr>
              <a:t>cellspacing</a:t>
            </a:r>
            <a:r>
              <a:rPr lang="en-US" dirty="0">
                <a:solidFill>
                  <a:srgbClr val="376092"/>
                </a:solidFill>
              </a:rPr>
              <a:t>=“0”&gt;</a:t>
            </a:r>
          </a:p>
          <a:p>
            <a:r>
              <a:rPr lang="en-US" dirty="0">
                <a:solidFill>
                  <a:srgbClr val="376092"/>
                </a:solidFill>
              </a:rPr>
              <a:t>	&lt;</a:t>
            </a:r>
            <a:r>
              <a:rPr lang="en-US" dirty="0" err="1">
                <a:solidFill>
                  <a:srgbClr val="376092"/>
                </a:solidFill>
              </a:rPr>
              <a:t>tr</a:t>
            </a:r>
            <a:r>
              <a:rPr lang="en-US" dirty="0">
                <a:solidFill>
                  <a:srgbClr val="376092"/>
                </a:solidFill>
              </a:rPr>
              <a:t>&gt;</a:t>
            </a:r>
          </a:p>
          <a:p>
            <a:r>
              <a:rPr lang="en-US" dirty="0">
                <a:solidFill>
                  <a:srgbClr val="376092"/>
                </a:solidFill>
              </a:rPr>
              <a:t>		&lt;td&gt;</a:t>
            </a:r>
          </a:p>
          <a:p>
            <a:r>
              <a:rPr lang="en-US" dirty="0">
                <a:solidFill>
                  <a:srgbClr val="376092"/>
                </a:solidFill>
              </a:rPr>
              <a:t>		&lt;/td&gt;</a:t>
            </a:r>
          </a:p>
          <a:p>
            <a:r>
              <a:rPr lang="en-US" dirty="0">
                <a:solidFill>
                  <a:srgbClr val="376092"/>
                </a:solidFill>
              </a:rPr>
              <a:t>	&lt;/</a:t>
            </a:r>
            <a:r>
              <a:rPr lang="en-US" dirty="0" err="1">
                <a:solidFill>
                  <a:srgbClr val="376092"/>
                </a:solidFill>
              </a:rPr>
              <a:t>tr</a:t>
            </a:r>
            <a:r>
              <a:rPr lang="en-US" dirty="0">
                <a:solidFill>
                  <a:srgbClr val="376092"/>
                </a:solidFill>
              </a:rPr>
              <a:t>&gt;</a:t>
            </a:r>
          </a:p>
          <a:p>
            <a:r>
              <a:rPr lang="en-US" dirty="0">
                <a:solidFill>
                  <a:srgbClr val="376092"/>
                </a:solidFill>
              </a:rPr>
              <a:t>&lt;/table&gt;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3467" y="2565262"/>
            <a:ext cx="274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Tables are primarily used for email design in PhishMe as opposed to &lt;div&gt; tags being used in education pieces.</a:t>
            </a:r>
          </a:p>
        </p:txBody>
      </p:sp>
    </p:spTree>
    <p:extLst>
      <p:ext uri="{BB962C8B-B14F-4D97-AF65-F5344CB8AC3E}">
        <p14:creationId xmlns:p14="http://schemas.microsoft.com/office/powerpoint/2010/main" val="88688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496" y="912617"/>
            <a:ext cx="804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HTML Elements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80995"/>
              </p:ext>
            </p:extLst>
          </p:nvPr>
        </p:nvGraphicFramePr>
        <p:xfrm>
          <a:off x="457199" y="1531851"/>
          <a:ext cx="8293881" cy="4450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0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&lt;!-- … --&gt;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&lt;! </a:t>
                      </a:r>
                      <a:r>
                        <a:rPr lang="en-US" dirty="0" err="1"/>
                        <a:t>Doctype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the document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&lt;a&gt;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hyperlink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blockquote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section that is quoted from another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&lt;body&gt;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the documents 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br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single line break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&lt;button&gt;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clickable button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&lt;div&gt;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section in a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em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emphasized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&lt;form&gt;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an HTML form for input purposes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&lt;h1&gt; to &lt;h6&gt;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Headings for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76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547670"/>
              </p:ext>
            </p:extLst>
          </p:nvPr>
        </p:nvGraphicFramePr>
        <p:xfrm>
          <a:off x="457199" y="1074268"/>
          <a:ext cx="8293881" cy="4820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0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&lt;head&gt;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information about the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hr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Creates a horizontal rule to break up</a:t>
                      </a:r>
                      <a:r>
                        <a:rPr lang="en-US" baseline="0" dirty="0"/>
                        <a:t> content visually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iframe</a:t>
                      </a:r>
                      <a:r>
                        <a:rPr lang="en-US" dirty="0"/>
                        <a:t>&gt;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framed external</a:t>
                      </a:r>
                      <a:r>
                        <a:rPr lang="en-US" baseline="0" dirty="0"/>
                        <a:t> content (</a:t>
                      </a:r>
                      <a:r>
                        <a:rPr lang="en-US" baseline="0" dirty="0" err="1"/>
                        <a:t>ie</a:t>
                      </a:r>
                      <a:r>
                        <a:rPr lang="en-US" baseline="0" dirty="0"/>
                        <a:t>; videos)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img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an</a:t>
                      </a:r>
                      <a:r>
                        <a:rPr lang="en-US" baseline="0" dirty="0"/>
                        <a:t> image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&lt;input&gt;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form input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&lt;label&gt;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label for an input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&lt;li&gt;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list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&lt;link&gt;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relationship between the HTML and</a:t>
                      </a:r>
                      <a:r>
                        <a:rPr lang="en-US" baseline="0" dirty="0"/>
                        <a:t> an external reference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&lt;meta&gt;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metadata about the HTML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noscript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an alternate</a:t>
                      </a:r>
                      <a:r>
                        <a:rPr lang="en-US" baseline="0" dirty="0"/>
                        <a:t> content for users who have disabled JavaScript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ol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an order or numbered</a:t>
                      </a:r>
                      <a:r>
                        <a:rPr lang="en-US" baseline="0" dirty="0"/>
                        <a:t> set of list items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&lt;p&gt;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paragraph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21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7/6/15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Joshua Rapp; UX Architect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700805"/>
              </p:ext>
            </p:extLst>
          </p:nvPr>
        </p:nvGraphicFramePr>
        <p:xfrm>
          <a:off x="457199" y="1074268"/>
          <a:ext cx="8293881" cy="4450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0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&lt;script&gt;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client-side script/JavaScript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&lt;select&gt;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</a:t>
                      </a:r>
                      <a:r>
                        <a:rPr lang="en-US" baseline="0" dirty="0"/>
                        <a:t> a </a:t>
                      </a:r>
                      <a:r>
                        <a:rPr lang="en-US" baseline="0" dirty="0" err="1"/>
                        <a:t>combobox</a:t>
                      </a:r>
                      <a:r>
                        <a:rPr lang="en-US" baseline="0" dirty="0"/>
                        <a:t>/dropdown list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&lt;small&gt;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smaller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&lt;span&gt;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section of content in the HTML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&lt;strong&gt;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bolded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&lt;style&gt;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style information for the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&lt;table&gt;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table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&lt;td&gt;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content/data within a table cell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tr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 table 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&lt;title&gt;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the title of the HTML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  <a:r>
                        <a:rPr lang="en-US" dirty="0" err="1"/>
                        <a:t>ul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Defines an unordered</a:t>
                      </a:r>
                      <a:r>
                        <a:rPr lang="en-US" baseline="0" dirty="0"/>
                        <a:t> or bulleted set of list items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584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1664</TotalTime>
  <Words>1148</Words>
  <Application>Microsoft Macintosh PowerPoint</Application>
  <PresentationFormat>On-screen Show (4:3)</PresentationFormat>
  <Paragraphs>200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64</cp:revision>
  <dcterms:created xsi:type="dcterms:W3CDTF">2010-04-12T23:12:02Z</dcterms:created>
  <dcterms:modified xsi:type="dcterms:W3CDTF">2020-01-20T01:35:07Z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